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1248" r:id="rId3"/>
    <p:sldId id="350" r:id="rId4"/>
    <p:sldId id="1159" r:id="rId5"/>
    <p:sldId id="1173" r:id="rId6"/>
    <p:sldId id="1176" r:id="rId7"/>
    <p:sldId id="1178" r:id="rId8"/>
    <p:sldId id="1242" r:id="rId9"/>
    <p:sldId id="1180" r:id="rId10"/>
    <p:sldId id="1219" r:id="rId11"/>
    <p:sldId id="1181" r:id="rId12"/>
    <p:sldId id="1182" r:id="rId13"/>
    <p:sldId id="1183" r:id="rId14"/>
    <p:sldId id="1220" r:id="rId15"/>
    <p:sldId id="1185" r:id="rId16"/>
    <p:sldId id="1204" r:id="rId17"/>
    <p:sldId id="1186" r:id="rId18"/>
    <p:sldId id="1187" r:id="rId19"/>
    <p:sldId id="1188" r:id="rId20"/>
    <p:sldId id="1208" r:id="rId21"/>
    <p:sldId id="1246" r:id="rId22"/>
    <p:sldId id="1243" r:id="rId23"/>
    <p:sldId id="1247" r:id="rId24"/>
    <p:sldId id="1244" r:id="rId25"/>
    <p:sldId id="1192" r:id="rId26"/>
    <p:sldId id="1193" r:id="rId27"/>
    <p:sldId id="1194" r:id="rId28"/>
    <p:sldId id="1245" r:id="rId29"/>
    <p:sldId id="1195" r:id="rId30"/>
    <p:sldId id="1196" r:id="rId31"/>
    <p:sldId id="1197" r:id="rId32"/>
    <p:sldId id="1205" r:id="rId33"/>
    <p:sldId id="1198" r:id="rId34"/>
    <p:sldId id="1206" r:id="rId35"/>
    <p:sldId id="1207" r:id="rId36"/>
    <p:sldId id="1249" r:id="rId37"/>
    <p:sldId id="1250" r:id="rId38"/>
    <p:sldId id="1251" r:id="rId39"/>
    <p:sldId id="1252" r:id="rId40"/>
    <p:sldId id="1253" r:id="rId41"/>
    <p:sldId id="1254" r:id="rId42"/>
    <p:sldId id="1255" r:id="rId43"/>
    <p:sldId id="1241" r:id="rId44"/>
    <p:sldId id="1256" r:id="rId45"/>
    <p:sldId id="1257" r:id="rId46"/>
    <p:sldId id="1258" r:id="rId47"/>
    <p:sldId id="1259" r:id="rId48"/>
    <p:sldId id="1215" r:id="rId49"/>
    <p:sldId id="1236" r:id="rId50"/>
    <p:sldId id="1222" r:id="rId51"/>
    <p:sldId id="1237" r:id="rId52"/>
    <p:sldId id="1238" r:id="rId53"/>
    <p:sldId id="1239" r:id="rId54"/>
    <p:sldId id="124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9"/>
    <p:restoredTop sz="82809"/>
  </p:normalViewPr>
  <p:slideViewPr>
    <p:cSldViewPr snapToGrid="0" snapToObjects="1">
      <p:cViewPr varScale="1">
        <p:scale>
          <a:sx n="129" d="100"/>
          <a:sy n="129" d="100"/>
        </p:scale>
        <p:origin x="1216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52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28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20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12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46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20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37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1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08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6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0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91.png"/><Relationship Id="rId4" Type="http://schemas.openxmlformats.org/officeDocument/2006/relationships/image" Target="../media/image3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NULL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3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18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126919"/>
            <a:ext cx="10515600" cy="2852737"/>
          </a:xfrm>
        </p:spPr>
        <p:txBody>
          <a:bodyPr/>
          <a:lstStyle/>
          <a:p>
            <a:r>
              <a:rPr lang="en-US" dirty="0"/>
              <a:t>Today’s Lecture</a:t>
            </a:r>
            <a:br>
              <a:rPr lang="en-US" dirty="0"/>
            </a:b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chemeClr val="accent1"/>
                </a:solidFill>
              </a:rPr>
              <a:t>(Get prepared for heavier math today</a:t>
            </a:r>
            <a:r>
              <a:rPr lang="mr-IN" sz="3600" b="1">
                <a:solidFill>
                  <a:schemeClr val="accent1"/>
                </a:solidFill>
              </a:rPr>
              <a:t>…</a:t>
            </a:r>
            <a:r>
              <a:rPr lang="en-US" sz="3600" b="1">
                <a:solidFill>
                  <a:schemeClr val="accent1"/>
                </a:solidFill>
              </a:rPr>
              <a:t>)</a:t>
            </a:r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1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69083" cy="2852737"/>
          </a:xfrm>
        </p:spPr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Duality and </a:t>
            </a:r>
            <a:br>
              <a:rPr lang="en-US" dirty="0"/>
            </a:br>
            <a:r>
              <a:rPr lang="en-US" dirty="0"/>
              <a:t>Convex 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62144"/>
            <a:ext cx="10515600" cy="1127506"/>
          </a:xfrm>
        </p:spPr>
        <p:txBody>
          <a:bodyPr/>
          <a:lstStyle/>
          <a:p>
            <a:r>
              <a:rPr lang="en-US" dirty="0"/>
              <a:t>[The next few slides are </a:t>
            </a:r>
            <a:r>
              <a:rPr lang="en-US" dirty="0">
                <a:solidFill>
                  <a:schemeClr val="accent1"/>
                </a:solidFill>
              </a:rPr>
              <a:t>safe to skip </a:t>
            </a:r>
            <a:r>
              <a:rPr lang="en-US" dirty="0"/>
              <a:t>for the exam, </a:t>
            </a:r>
            <a:br>
              <a:rPr lang="en-US" dirty="0"/>
            </a:br>
            <a:r>
              <a:rPr lang="en-US" dirty="0"/>
              <a:t> but they contain useful concepts for optimization/ML]</a:t>
            </a:r>
          </a:p>
        </p:txBody>
      </p:sp>
    </p:spTree>
    <p:extLst>
      <p:ext uri="{BB962C8B-B14F-4D97-AF65-F5344CB8AC3E}">
        <p14:creationId xmlns:p14="http://schemas.microsoft.com/office/powerpoint/2010/main" val="2124417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Standard form of convex optimization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Convex program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are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convex</a:t>
                </a:r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C00000"/>
                    </a:solidFill>
                  </a:rPr>
                  <a:t>affine</a:t>
                </a:r>
              </a:p>
              <a:p>
                <a:pPr lvl="1"/>
                <a:r>
                  <a:rPr lang="en-US" dirty="0"/>
                  <a:t>Mostly implies the existence of efficient solvers</a:t>
                </a:r>
              </a:p>
              <a:p>
                <a:pPr lvl="1"/>
                <a:r>
                  <a:rPr lang="en-US" dirty="0"/>
                  <a:t>Special cases</a:t>
                </a:r>
              </a:p>
              <a:p>
                <a:pPr lvl="2"/>
                <a:r>
                  <a:rPr lang="en-US" sz="2400" dirty="0"/>
                  <a:t>Linear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all affine</a:t>
                </a:r>
              </a:p>
              <a:p>
                <a:pPr lvl="2"/>
                <a:r>
                  <a:rPr lang="en-US" sz="2400" dirty="0"/>
                  <a:t>Quadratic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quadratic;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and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affine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  <a:blipFill>
                <a:blip r:embed="rId2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4927415" y="2280422"/>
            <a:ext cx="2410087" cy="28262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66090" y="1931493"/>
            <a:ext cx="137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427342" y="2956675"/>
            <a:ext cx="910160" cy="3100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66090" y="2725843"/>
            <a:ext cx="287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438589" y="3433097"/>
            <a:ext cx="898913" cy="11809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66090" y="3322444"/>
            <a:ext cx="2633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DB984-6EDD-D144-AFD8-A7B36C91F322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/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 affine function is in the 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31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5086350" y="5043488"/>
            <a:ext cx="899584" cy="9572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87226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417810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Primal-Dual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Primal</a:t>
                </a:r>
                <a:r>
                  <a:rPr lang="en-US" dirty="0"/>
                  <a:t> problem (the standard form of convex optimization)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r>
                  <a:rPr lang="en-US" b="1" dirty="0"/>
                  <a:t>Dual</a:t>
                </a:r>
                <a:r>
                  <a:rPr lang="en-US" dirty="0"/>
                  <a:t> problem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Minimax theorem [von Neumann, 1928]:  </a:t>
                </a:r>
                <a:br>
                  <a:rPr lang="en-US" dirty="0"/>
                </a:br>
                <a:r>
                  <a:rPr lang="en-US" sz="2000" dirty="0"/>
                  <a:t>For convex programs, under mild conditions,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  <a:blipFill>
                <a:blip r:embed="rId3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</a:t>
                </a:r>
                <a:r>
                  <a:rPr lang="en-US" u="sng">
                    <a:solidFill>
                      <a:schemeClr val="tx1"/>
                    </a:solidFill>
                  </a:rPr>
                  <a:t>of definitions:</a:t>
                </a:r>
              </a:p>
              <a:p>
                <a:endParaRPr lang="en-US" sz="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  <a:blipFill>
                <a:blip r:embed="rId4"/>
                <a:stretch>
                  <a:fillRect b="-28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0434BAE-0C5D-B643-9447-990C6103F39A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58270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40080"/>
            <a:ext cx="10515600" cy="1224915"/>
          </a:xfrm>
        </p:spPr>
        <p:txBody>
          <a:bodyPr/>
          <a:lstStyle/>
          <a:p>
            <a:r>
              <a:rPr lang="en-US" dirty="0"/>
              <a:t>SVM and Regularization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/>
              <p:cNvSpPr/>
              <p:nvPr/>
            </p:nvSpPr>
            <p:spPr>
              <a:xfrm>
                <a:off x="6459099" y="2530949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099" y="2530949"/>
                <a:ext cx="3145790" cy="11249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/>
          <p:cNvSpPr txBox="1">
            <a:spLocks/>
          </p:cNvSpPr>
          <p:nvPr/>
        </p:nvSpPr>
        <p:spPr>
          <a:xfrm>
            <a:off x="6089650" y="2131577"/>
            <a:ext cx="5662639" cy="4966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Remember the weight-decay regularization: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And the hard-margin SVM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Use what we talked about to write the </a:t>
            </a:r>
            <a:br>
              <a:rPr lang="en-US" dirty="0"/>
            </a:br>
            <a:r>
              <a:rPr lang="en-US" dirty="0"/>
              <a:t>unconstrained optimization problem.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586069" y="2117741"/>
                <a:ext cx="5212922" cy="304232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2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Primal: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69" y="2117741"/>
                <a:ext cx="5212922" cy="3042322"/>
              </a:xfrm>
              <a:prstGeom prst="roundRect">
                <a:avLst>
                  <a:gd name="adj" fmla="val 8814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13D0CD0-DFB6-4249-9306-49E2D73C046E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4F037-A612-A64B-8EA1-88B91BE7A55F}"/>
                  </a:ext>
                </a:extLst>
              </p:cNvPr>
              <p:cNvSpPr/>
              <p:nvPr/>
            </p:nvSpPr>
            <p:spPr>
              <a:xfrm>
                <a:off x="6526554" y="4177747"/>
                <a:ext cx="3270702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4F037-A612-A64B-8EA1-88B91BE7A5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554" y="4177747"/>
                <a:ext cx="3270702" cy="11249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97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Theorem [von Neumann, 1928]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Remarks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primal</a:t>
                </a:r>
                <a:r>
                  <a:rPr lang="en-US" dirty="0"/>
                  <a:t> is the same as 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dual </a:t>
                </a:r>
                <a:r>
                  <a:rPr lang="en-US" dirty="0"/>
                  <a:t>for (most) convex programs!</a:t>
                </a:r>
              </a:p>
              <a:p>
                <a:pPr lvl="2"/>
                <a:r>
                  <a:rPr lang="en-US" dirty="0"/>
                  <a:t>We can work on a different problem space to address the original problem</a:t>
                </a:r>
              </a:p>
              <a:p>
                <a:pPr lvl="2"/>
                <a:r>
                  <a:rPr lang="en-US" dirty="0"/>
                  <a:t>We’ll demonstrate the usage of this in SVM, but it’s also useful in other applications</a:t>
                </a:r>
              </a:p>
              <a:p>
                <a:pPr lvl="1"/>
                <a:r>
                  <a:rPr lang="en-US" dirty="0"/>
                  <a:t>This is an important result in many areas -- e.g., it is considered as the starting point of game theory (two-player zero-sum game).</a:t>
                </a:r>
              </a:p>
              <a:p>
                <a:endParaRPr lang="en-US" sz="200" dirty="0"/>
              </a:p>
              <a:p>
                <a:r>
                  <a:rPr lang="en-US" dirty="0"/>
                  <a:t>Now we know the objectives of the optimal dual and the optimal primal are the same. </a:t>
                </a:r>
                <a:r>
                  <a:rPr lang="en-US" dirty="0">
                    <a:solidFill>
                      <a:srgbClr val="C00000"/>
                    </a:solidFill>
                  </a:rPr>
                  <a:t>How are the optimal solutions related</a:t>
                </a:r>
                <a:r>
                  <a:rPr lang="en-US" dirty="0"/>
                  <a:t>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  <a:blipFill>
                <a:blip r:embed="rId3"/>
                <a:stretch>
                  <a:fillRect l="-925" t="-3526" r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44AFEDE-7F35-4F4E-9F02-2F66965672B8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149314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Karush</a:t>
            </a:r>
            <a:r>
              <a:rPr lang="en-US" dirty="0"/>
              <a:t>-Kuhn-Tucker (KKT)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optimal solutions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satisfy the following conditions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Stationary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Primal feasibility: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Dual feasibility: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Complementary slackness: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:r>
                  <a:rPr lang="en-US" dirty="0" err="1">
                    <a:solidFill>
                      <a:schemeClr val="tx1"/>
                    </a:solidFill>
                  </a:rPr>
                  <a:t>Lagrangian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is-I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ℓ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  <a:blipFill>
                <a:blip r:embed="rId3"/>
                <a:stretch>
                  <a:fillRect t="-34579" b="-89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Primal:</a:t>
                </a: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  <a:blipFill>
                <a:blip r:embed="rId4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  <a:blipFill>
                <a:blip r:embed="rId5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2F8FAE-60DC-0B43-85FB-C8DCD5FF6B0B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53460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79725"/>
          </a:xfrm>
        </p:spPr>
        <p:txBody>
          <a:bodyPr/>
          <a:lstStyle/>
          <a:p>
            <a:r>
              <a:rPr lang="en-US" dirty="0"/>
              <a:t>Dual SVM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832195"/>
            <a:ext cx="10958706" cy="1257455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Derive the corresponding dual from hard-margin SVM</a:t>
            </a:r>
          </a:p>
          <a:p>
            <a:pPr marL="457200" indent="-457200">
              <a:buAutoNum type="arabicPeriod"/>
            </a:pPr>
            <a:r>
              <a:rPr lang="en-US" dirty="0"/>
              <a:t>Connect optimal primal solution with optimal dual solution using KKT conditions</a:t>
            </a:r>
          </a:p>
        </p:txBody>
      </p:sp>
    </p:spTree>
    <p:extLst>
      <p:ext uri="{BB962C8B-B14F-4D97-AF65-F5344CB8AC3E}">
        <p14:creationId xmlns:p14="http://schemas.microsoft.com/office/powerpoint/2010/main" val="634675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0349-C819-134C-8779-746E0AE9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C2F0E-3664-944D-9EF3-391CBB82F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32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 class on Nov 22 (Tuesday): The day before the thanksgiving break</a:t>
            </a:r>
          </a:p>
          <a:p>
            <a:endParaRPr lang="en-US" dirty="0"/>
          </a:p>
          <a:p>
            <a:r>
              <a:rPr lang="en-US" dirty="0"/>
              <a:t>Exam 1 is returned on </a:t>
            </a:r>
            <a:r>
              <a:rPr lang="en-US" dirty="0" err="1"/>
              <a:t>Gradescope</a:t>
            </a:r>
            <a:endParaRPr lang="en-US" dirty="0"/>
          </a:p>
          <a:p>
            <a:endParaRPr lang="en-US" dirty="0"/>
          </a:p>
          <a:p>
            <a:r>
              <a:rPr lang="en-US" dirty="0"/>
              <a:t>Homework 4 is due November 14 (Monday)</a:t>
            </a:r>
          </a:p>
          <a:p>
            <a:pPr lvl="1"/>
            <a:r>
              <a:rPr lang="en-US" dirty="0"/>
              <a:t>Keep track of your own late days</a:t>
            </a:r>
          </a:p>
          <a:p>
            <a:pPr lvl="2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2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  <a:p>
            <a:endParaRPr lang="en-US" dirty="0"/>
          </a:p>
          <a:p>
            <a:r>
              <a:rPr lang="en-US" dirty="0"/>
              <a:t>Homework 5 will be announced early next week</a:t>
            </a:r>
          </a:p>
          <a:p>
            <a:pPr lvl="1"/>
            <a:r>
              <a:rPr lang="en-US" dirty="0"/>
              <a:t>This will be our last assignment</a:t>
            </a:r>
          </a:p>
        </p:txBody>
      </p:sp>
    </p:spTree>
    <p:extLst>
      <p:ext uri="{BB962C8B-B14F-4D97-AF65-F5344CB8AC3E}">
        <p14:creationId xmlns:p14="http://schemas.microsoft.com/office/powerpoint/2010/main" val="1484100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Dual</a:t>
                </a: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>
                <a:blip r:embed="rId2"/>
                <a:stretch>
                  <a:fillRect l="-1086" t="-1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2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Dual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 rotWithShape="0">
                <a:blip r:embed="rId2"/>
                <a:stretch>
                  <a:fillRect l="-1043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9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/>
                    </a:solidFill>
                  </a:rPr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3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>
                <a:blip r:embed="rId3"/>
                <a:stretch>
                  <a:fillRect l="-844" t="-9357" b="-6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75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>
                <a:blip r:embed="rId3"/>
                <a:stretch>
                  <a:fillRect l="-844" t="-9357" b="-6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25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 rotWithShape="0">
                <a:blip r:embed="rId3"/>
                <a:stretch>
                  <a:fillRect l="-812" t="-750" b="-5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2428875" y="6314406"/>
            <a:ext cx="2914652" cy="2308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72113" y="631440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067550" y="3407569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53563" y="355122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395537" y="1307473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81550" y="145113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12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Dual of the 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 dual is still a Quadratic Program, with efficient solvers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We know that the objective of the optimal dual is the same as the optimal primal</a:t>
                </a:r>
              </a:p>
              <a:p>
                <a:r>
                  <a:rPr lang="en-US" sz="2400" dirty="0"/>
                  <a:t>Say we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, how do we recover the optimal primal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dirty="0"/>
                  <a:t>Apply KKT conditions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</a:p>
              <a:p>
                <a:r>
                  <a:rPr lang="en-US" sz="2400" b="0" dirty="0">
                    <a:solidFill>
                      <a:schemeClr val="bg1"/>
                    </a:solidFill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57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stationary conditions in KKT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we can rewrite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Using complementary slackness in KKT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we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(with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  <a:blipFill rotWithShape="0">
                <a:blip r:embed="rId3"/>
                <a:stretch>
                  <a:fillRect l="-1043" t="-2000" b="-14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482909" y="1939926"/>
            <a:ext cx="6480492" cy="752114"/>
            <a:chOff x="5711508" y="1730988"/>
            <a:chExt cx="6480492" cy="752114"/>
          </a:xfrm>
        </p:grpSpPr>
        <p:sp>
          <p:nvSpPr>
            <p:cNvPr id="4" name="Rounded Rectangle 3"/>
            <p:cNvSpPr/>
            <p:nvPr/>
          </p:nvSpPr>
          <p:spPr>
            <a:xfrm>
              <a:off x="6657975" y="1730988"/>
              <a:ext cx="5419725" cy="75211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	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I swapped the order to avoid two superscripts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  <a:blipFill rotWithShape="0">
                <a:blip r:embed="rId5"/>
                <a:stretch>
                  <a:fillRect l="-122"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5686425" y="4471988"/>
            <a:ext cx="1185863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60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Solve the dual and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does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imply?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Complementary slackness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=&gt;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linear combination of support vectors!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  <a:blipFill>
                <a:blip r:embed="rId3"/>
                <a:stretch>
                  <a:fillRect l="-1086" t="-4116" b="-4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E704669-9C8D-3F4D-9556-099B4CD83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840" y="1446858"/>
            <a:ext cx="2368584" cy="238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9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29F90-C49D-0149-B18F-AE1930EA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 point of view</a:t>
                </a:r>
              </a:p>
              <a:p>
                <a:pPr lvl="1"/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Dual point of view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</a:p>
              <a:p>
                <a:pPr lvl="1"/>
                <a:r>
                  <a:rPr lang="en-US" dirty="0"/>
                  <a:t>The optimal separator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can be defined by “support vectors”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  <a:blipFill>
                <a:blip r:embed="rId2"/>
                <a:stretch>
                  <a:fillRect l="-965" t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53FE803-E03B-FB4E-9120-C77584690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352" y="3981942"/>
            <a:ext cx="2377481" cy="23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3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 and </a:t>
            </a:r>
            <a:br>
              <a:rPr lang="en-US" dirty="0"/>
            </a:br>
            <a:r>
              <a:rPr lang="en-US" dirty="0"/>
              <a:t>Kernel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155" y="4032354"/>
            <a:ext cx="2545874" cy="25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4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Both can be efficiently solved using </a:t>
            </a:r>
            <a:r>
              <a:rPr lang="en-US"/>
              <a:t>QP solvers</a:t>
            </a:r>
            <a:endParaRPr lang="en-US" dirty="0"/>
          </a:p>
          <a:p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  <a:blipFill rotWithShape="0">
                <a:blip r:embed="rId2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3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  <a:blipFill>
                <a:blip r:embed="rId4"/>
                <a:stretch>
                  <a:fillRect l="-263" b="-24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398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Dual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  <a:p>
                <a:r>
                  <a:rPr lang="en-US" dirty="0"/>
                  <a:t>Intuition: If we can find an efficient way to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derive the optimal dual to infer the optimal primal.</a:t>
                </a:r>
              </a:p>
              <a:p>
                <a:pPr lvl="1"/>
                <a:r>
                  <a:rPr lang="en-US" dirty="0"/>
                  <a:t>Doing nonlinear transform without sacrificing much about computation.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 rotWithShape="0">
                <a:blip r:embed="rId3"/>
                <a:stretch>
                  <a:fillRect l="-928" t="-2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5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2216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4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</a:t>
            </a:r>
            <a:r>
              <a:rPr lang="en-US" baseline="30000" dirty="0"/>
              <a:t>nd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transform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from the operation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  <a:blipFill>
                <a:blip r:embed="rId3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/>
              <p:cNvSpPr/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We define the transform slight differently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 and 1 are not in the original transform, but we include them for convenience.</a:t>
                </a:r>
              </a:p>
            </p:txBody>
          </p:sp>
        </mc:Choice>
        <mc:Fallback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  <a:blipFill>
                <a:blip r:embed="rId4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36448" y="3791712"/>
            <a:ext cx="560832" cy="1853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70204" y="4206240"/>
            <a:ext cx="982980" cy="1438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similarity of two vectors in the projected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Goal: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This enables us to operate in the higher dimensional space without </a:t>
                </a:r>
                <a:r>
                  <a:rPr lang="en-US"/>
                  <a:t>really worrying about </a:t>
                </a:r>
                <a:r>
                  <a:rPr lang="en-US" dirty="0"/>
                  <a:t>the computational overhead.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  <a:blipFill>
                <a:blip r:embed="rId2"/>
                <a:stretch>
                  <a:fillRect l="-1086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72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Utilize Dual and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dual with nonlinear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in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the kernel can be computed efficiently, we can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efficiently.</a:t>
                </a:r>
              </a:p>
              <a:p>
                <a:pPr lvl="1"/>
                <a:r>
                  <a:rPr lang="en-US" dirty="0"/>
                  <a:t>With kernel tricks, we can avoid the dependency on the dimension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  <a:blipFill rotWithShape="0">
                <a:blip r:embed="rId3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Utilize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make predictions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dirty="0"/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>
                <a:blip r:embed="rId3"/>
                <a:stretch>
                  <a:fillRect l="-1086" t="-3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B426CD3-13FB-634A-BDD6-A90486EE0831}"/>
              </a:ext>
            </a:extLst>
          </p:cNvPr>
          <p:cNvGrpSpPr/>
          <p:nvPr/>
        </p:nvGrpSpPr>
        <p:grpSpPr>
          <a:xfrm>
            <a:off x="1478280" y="4420343"/>
            <a:ext cx="4617720" cy="1557020"/>
            <a:chOff x="1447800" y="4754880"/>
            <a:chExt cx="4617720" cy="1557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ounded Rectangle 3"/>
                <p:cNvSpPr/>
                <p:nvPr/>
              </p:nvSpPr>
              <p:spPr>
                <a:xfrm>
                  <a:off x="1447800" y="4754880"/>
                  <a:ext cx="4617720" cy="155702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&gt;0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  <m:r>
                                <a:rPr lang="en-US" sz="2000" b="0" i="0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  <m:sup/>
                      </m:sSup>
                      <m:r>
                        <m:rPr>
                          <m:nor/>
                        </m:rPr>
                        <a:rPr lang="en-US" sz="2000" dirty="0"/>
                        <m:t> </m:t>
                      </m:r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4" name="Rounded 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7800" y="4754880"/>
                  <a:ext cx="4617720" cy="1557020"/>
                </a:xfrm>
                <a:prstGeom prst="roundRect">
                  <a:avLst/>
                </a:prstGeom>
                <a:blipFill>
                  <a:blip r:embed="rId4"/>
                  <a:stretch>
                    <a:fillRect t="-19200" b="-368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/>
            <p:cNvSpPr/>
            <p:nvPr/>
          </p:nvSpPr>
          <p:spPr>
            <a:xfrm>
              <a:off x="1600200" y="5338763"/>
              <a:ext cx="1066800" cy="807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5830401-7366-1446-BCA1-ECF5C979BDD2}"/>
              </a:ext>
            </a:extLst>
          </p:cNvPr>
          <p:cNvGrpSpPr/>
          <p:nvPr/>
        </p:nvGrpSpPr>
        <p:grpSpPr>
          <a:xfrm>
            <a:off x="6370319" y="4420343"/>
            <a:ext cx="5249251" cy="1557020"/>
            <a:chOff x="6400799" y="4754880"/>
            <a:chExt cx="5249251" cy="1557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/>
                <p:cNvSpPr/>
                <p:nvPr/>
              </p:nvSpPr>
              <p:spPr>
                <a:xfrm>
                  <a:off x="6400799" y="4754880"/>
                  <a:ext cx="5249251" cy="155702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b="0" dirty="0"/>
                    <a:t> </a:t>
                  </a:r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(for some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 that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)</a:t>
                  </a:r>
                  <a:endParaRPr lang="en-US" sz="2000" b="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&gt;0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&gt;0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𝐾</m:t>
                          </m:r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a14:m>
                  <a:r>
                    <a:rPr lang="en-US" sz="2000" dirty="0"/>
                    <a:t>  </a:t>
                  </a:r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799" y="4754880"/>
                  <a:ext cx="5249251" cy="1557020"/>
                </a:xfrm>
                <a:prstGeom prst="roundRect">
                  <a:avLst/>
                </a:prstGeom>
                <a:blipFill>
                  <a:blip r:embed="rId5"/>
                  <a:stretch>
                    <a:fillRect b="-328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/>
            <p:cNvSpPr/>
            <p:nvPr/>
          </p:nvSpPr>
          <p:spPr>
            <a:xfrm>
              <a:off x="6539074" y="5386865"/>
              <a:ext cx="273205" cy="7615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6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Inner products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Similarity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  <a:blipFill>
                <a:blip r:embed="rId2"/>
                <a:stretch>
                  <a:fillRect l="-241" t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3F4730-ADB4-0D47-ACDA-600573CFF2F6}"/>
              </a:ext>
            </a:extLst>
          </p:cNvPr>
          <p:cNvSpPr/>
          <p:nvPr/>
        </p:nvSpPr>
        <p:spPr>
          <a:xfrm>
            <a:off x="541810" y="5343675"/>
            <a:ext cx="1738184" cy="63431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29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/>
                  <a:t>Example we have discussed: </a:t>
                </a:r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z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965" t="-3117"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1289152" y="4130696"/>
            <a:ext cx="929390" cy="7131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/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Kernel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A3DEB4-5E7E-834D-80AB-0EF5D89AFAB3}"/>
              </a:ext>
            </a:extLst>
          </p:cNvPr>
          <p:cNvSpPr/>
          <p:nvPr/>
        </p:nvSpPr>
        <p:spPr>
          <a:xfrm>
            <a:off x="1289152" y="6253531"/>
            <a:ext cx="1634157" cy="4786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0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</a:t>
                </a:r>
                <a:r>
                  <a:rPr lang="en-US" dirty="0">
                    <a:solidFill>
                      <a:schemeClr val="accent1"/>
                    </a:solidFill>
                  </a:rPr>
                  <a:t>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  <a:blipFill rotWithShape="0">
                <a:blip r:embed="rId3"/>
                <a:stretch>
                  <a:fillRect l="-649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02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We 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82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 Find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linear separator that separates the data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Hard-Margin SVM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(Assume data is </a:t>
                </a:r>
                <a:r>
                  <a:rPr lang="en-US" dirty="0">
                    <a:solidFill>
                      <a:schemeClr val="accent1"/>
                    </a:solidFill>
                  </a:rPr>
                  <a:t>linearly separable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Solvable using Quadratic Program (QP)</a:t>
                </a:r>
              </a:p>
              <a:p>
                <a:pPr lvl="1"/>
                <a:r>
                  <a:rPr lang="en-US" dirty="0"/>
                  <a:t>Given solution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learned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  <a:blipFill rotWithShape="0">
                <a:blip r:embed="rId2"/>
                <a:stretch>
                  <a:fillRect l="-1003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410809" y="3625352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809" y="3625352"/>
                <a:ext cx="5435600" cy="169002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3" y="3369721"/>
            <a:ext cx="2519678" cy="253415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9450758" y="3643837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677659" y="3391703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44923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is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such that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For illustrative purpose, make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  <a:blipFill>
                <a:blip r:embed="rId3"/>
                <a:stretch>
                  <a:fillRect l="-1038" t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0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48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3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41" y="-92102"/>
            <a:ext cx="10515600" cy="1325563"/>
          </a:xfrm>
        </p:spPr>
        <p:txBody>
          <a:bodyPr/>
          <a:lstStyle/>
          <a:p>
            <a:r>
              <a:rPr lang="en-US" dirty="0"/>
              <a:t>Summary of What We Talked About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:r>
                  <a:rPr lang="en-US" sz="2000" b="1" u="sng" dirty="0">
                    <a:solidFill>
                      <a:schemeClr val="bg1"/>
                    </a:solidFill>
                  </a:rPr>
                  <a:t>Hard-Margin SVM (Separable Data)</a:t>
                </a:r>
                <a:br>
                  <a:rPr lang="en-US" sz="2000" b="1" i="1" u="sng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Soft-Margin SVM (Tolerate Noise)</a:t>
                </a:r>
                <a:endParaRPr lang="en-US" sz="20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rgbClr val="FFFF00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  <a:blipFill>
                <a:blip r:embed="rId4"/>
                <a:stretch>
                  <a:fillRect t="-2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Kernel Formulation of Hard-Margin SVM</a:t>
                </a:r>
              </a:p>
              <a:p>
                <a:endParaRPr lang="en-US" sz="1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  <a:blipFill>
                <a:blip r:embed="rId5"/>
                <a:stretch>
                  <a:fillRect t="-2419" b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7076122" y="1149736"/>
            <a:ext cx="1866514" cy="1556977"/>
            <a:chOff x="7493003" y="3369721"/>
            <a:chExt cx="3037967" cy="25341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5530" y="3116520"/>
            <a:ext cx="1498854" cy="14875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2443" y="3116520"/>
            <a:ext cx="1473873" cy="14875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775" y="4866931"/>
            <a:ext cx="1751149" cy="17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Version of 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4000" dirty="0"/>
              </a:p>
              <a:p>
                <a:r>
                  <a:rPr lang="en-US" dirty="0"/>
                  <a:t>Kernel Version of 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It can be obtained by similar procedure as hard-margin version</a:t>
                </a:r>
              </a:p>
              <a:p>
                <a:pPr lvl="1"/>
                <a:r>
                  <a:rPr lang="en-US" dirty="0"/>
                  <a:t>We can obtain the same relationship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  <a:blipFill rotWithShape="0">
                <a:blip r:embed="rId2"/>
                <a:stretch>
                  <a:fillRect l="-1043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  <a:blipFill>
                <a:blip r:embed="rId3"/>
                <a:stretch>
                  <a:fillRect t="-25600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85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support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000" dirty="0"/>
              </a:p>
              <a:p>
                <a:r>
                  <a:rPr lang="en-US" dirty="0"/>
                  <a:t>Utilizing complementary slackness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0&lt;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“margin” support vector</a:t>
                </a:r>
                <a:r>
                  <a:rPr lang="en-US" dirty="0"/>
                  <a:t>	</a:t>
                </a:r>
              </a:p>
              <a:p>
                <a:pPr lvl="1"/>
                <a:endParaRPr lang="en-US" sz="16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“non-margin” support vector	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  <a:blipFill>
                <a:blip r:embed="rId2"/>
                <a:stretch>
                  <a:fillRect l="-1086" t="-2934" b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153" y="4862813"/>
            <a:ext cx="1839621" cy="1829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/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  <a:blipFill>
                <a:blip r:embed="rId4"/>
                <a:stretch>
                  <a:fillRect t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/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16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  <a:blipFill>
                <a:blip r:embed="rId5"/>
                <a:stretch>
                  <a:fillRect t="-18478" b="-2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98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FA07D-87DE-9C41-9342-F2B1423F7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84"/>
            <a:ext cx="10515600" cy="1325563"/>
          </a:xfrm>
        </p:spPr>
        <p:txBody>
          <a:bodyPr/>
          <a:lstStyle/>
          <a:p>
            <a:r>
              <a:rPr lang="en-US" dirty="0"/>
              <a:t>Another Look at Primal vs. 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</p:spPr>
            <p:txBody>
              <a:bodyPr/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  <a:blipFill>
                <a:blip r:embed="rId2"/>
                <a:stretch>
                  <a:fillRect l="-2338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/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  <a:blipFill>
                <a:blip r:embed="rId3"/>
                <a:stretch>
                  <a:fillRect t="-19643" b="-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/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Dual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&gt;0⇒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 is a support vector)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  <a:blipFill>
                <a:blip r:embed="rId5"/>
                <a:stretch>
                  <a:fillRect l="-1679" t="-3137"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Primal view of SVM (</a:t>
                </a:r>
                <a:r>
                  <a:rPr lang="en-US" dirty="0">
                    <a:solidFill>
                      <a:schemeClr val="accent2"/>
                    </a:solidFill>
                  </a:rPr>
                  <a:t>parametric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We are learning the weights for SVM, i.e.,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When using RBF Kernel, there are infinite number of parameters</a:t>
                </a:r>
              </a:p>
              <a:p>
                <a:r>
                  <a:rPr lang="en-US" b="0" dirty="0"/>
                  <a:t>Dual kernel view of SVM (</a:t>
                </a:r>
                <a:r>
                  <a:rPr lang="en-US" b="0" dirty="0">
                    <a:solidFill>
                      <a:schemeClr val="accent2"/>
                    </a:solidFill>
                  </a:rPr>
                  <a:t>nonparametric</a:t>
                </a:r>
                <a:r>
                  <a:rPr lang="en-US" b="0" dirty="0"/>
                  <a:t>)</a:t>
                </a:r>
              </a:p>
              <a:p>
                <a:pPr lvl="1"/>
                <a:r>
                  <a:rPr lang="en-US" dirty="0"/>
                  <a:t>We are learning the support vectors, and use those for prediction</a:t>
                </a:r>
                <a:endParaRPr lang="en-US" b="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  <a:blipFill>
                <a:blip r:embed="rId6"/>
                <a:stretch>
                  <a:fillRect l="-1044" t="-6790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75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03BB9-1E74-F94C-9448-40A05EED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SVM and 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Kernel SVM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characterize a hypothesis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Radial Basis Functions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dirty="0"/>
                  <a:t>to characterize a hypothesis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523" b="-5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C820599-0C78-4D49-84A8-AD4EC0D1B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294" y="4561618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E933C-F7AA-0A43-B0BD-0F9258941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594" y="1825625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452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35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Recall: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1086" t="-3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289153" y="4001294"/>
            <a:ext cx="929390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89153" y="3866357"/>
            <a:ext cx="929390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289152" y="6167786"/>
            <a:ext cx="4159926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0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sz="3200" dirty="0"/>
              </a:p>
              <a:p>
                <a:r>
                  <a:rPr lang="en-US" dirty="0"/>
                  <a:t>What are the properties of (candidate)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  <a:p>
                <a:endParaRPr lang="en-US" dirty="0"/>
              </a:p>
              <a:p>
                <a:r>
                  <a:rPr lang="en-US" dirty="0"/>
                  <a:t>Leave-One-Out Cross-Validation (LOOCV)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(an upper bound, could be smaller)</a:t>
                </a:r>
              </a:p>
              <a:p>
                <a:pPr lvl="1"/>
                <a:endParaRPr 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>
                <a:blip r:embed="rId2"/>
                <a:stretch>
                  <a:fillRect l="-100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406228"/>
            <a:ext cx="2015066" cy="202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</a:t>
                </a:r>
                <a:r>
                  <a:rPr lang="en-US" dirty="0">
                    <a:solidFill>
                      <a:schemeClr val="accent1"/>
                    </a:solidFill>
                  </a:rPr>
                  <a:t>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  <a:blipFill rotWithShape="0">
                <a:blip r:embed="rId3"/>
                <a:stretch>
                  <a:fillRect l="-649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15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kernels,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07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0515600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</a:t>
                </a:r>
              </a:p>
              <a:p>
                <a:pPr lvl="1"/>
                <a:r>
                  <a:rPr lang="en-US" dirty="0"/>
                  <a:t>For simplicity, make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0515600" cy="5454868"/>
              </a:xfrm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71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7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197122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 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97" y="2563805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4923215"/>
                <a:ext cx="870789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=&gt; less tolerable to noise =&gt; smaller margin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4923215"/>
                <a:ext cx="8707897" cy="1569660"/>
              </a:xfrm>
              <a:prstGeom prst="rect">
                <a:avLst/>
              </a:prstGeom>
              <a:blipFill>
                <a:blip r:embed="rId4"/>
                <a:stretch>
                  <a:fillRect l="-1019" t="-2400" r="-146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  <a:blipFill>
                <a:blip r:embed="rId5"/>
                <a:stretch>
                  <a:fillRect t="-59524" b="-5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8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 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97" y="2563805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012425"/>
                <a:ext cx="8155438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Additional Remarks: Think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outside of the margin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4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correctly classified, but inside the margin</a:t>
                </a:r>
                <a:endParaRPr lang="en-US" sz="2400" b="0" dirty="0"/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24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incorrectly classified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012425"/>
                <a:ext cx="8155438" cy="1569660"/>
              </a:xfrm>
              <a:prstGeom prst="rect">
                <a:avLst/>
              </a:prstGeom>
              <a:blipFill>
                <a:blip r:embed="rId4"/>
                <a:stretch>
                  <a:fillRect l="-1089" t="-2400" r="-311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  <a:blipFill>
                <a:blip r:embed="rId5"/>
                <a:stretch>
                  <a:fillRect t="-59524" b="-5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86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69825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50710</TotalTime>
  <Words>4173</Words>
  <Application>Microsoft Macintosh PowerPoint</Application>
  <PresentationFormat>Widescreen</PresentationFormat>
  <Paragraphs>667</Paragraphs>
  <Slides>54</Slides>
  <Notes>20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 </vt:lpstr>
      <vt:lpstr>Recap</vt:lpstr>
      <vt:lpstr>Support Vector Machine</vt:lpstr>
      <vt:lpstr>Support Vectors</vt:lpstr>
      <vt:lpstr>Non-Separable Data</vt:lpstr>
      <vt:lpstr>Soft-Margin SVM</vt:lpstr>
      <vt:lpstr>Soft-Margin SVM</vt:lpstr>
      <vt:lpstr>What if Tolerating Small Noises Is Not Enough</vt:lpstr>
      <vt:lpstr>Today’s Lecture </vt:lpstr>
      <vt:lpstr>Lagrangian Duality and  Convex Optimization</vt:lpstr>
      <vt:lpstr>Convex Optimization</vt:lpstr>
      <vt:lpstr>Lagrangian</vt:lpstr>
      <vt:lpstr>Lagrangian</vt:lpstr>
      <vt:lpstr>Primal-Dual Formulation</vt:lpstr>
      <vt:lpstr>SVM and Regularization</vt:lpstr>
      <vt:lpstr>Minimax Theorem [von Neumann, 1928]</vt:lpstr>
      <vt:lpstr>Karush-Kuhn-Tucker (KKT) Conditions</vt:lpstr>
      <vt:lpstr>Dual SVM</vt:lpstr>
      <vt:lpstr>Derive the Dual for Hard-Margin SVM</vt:lpstr>
      <vt:lpstr>Derive the Dual for Hard-Margin SVM</vt:lpstr>
      <vt:lpstr>PowerPoint Presentation</vt:lpstr>
      <vt:lpstr>PowerPoint Presentation</vt:lpstr>
      <vt:lpstr>PowerPoint Presentation</vt:lpstr>
      <vt:lpstr>Dual SVM</vt:lpstr>
      <vt:lpstr>Recover (w ⃗^∗,b^∗) from α ⃗^∗</vt:lpstr>
      <vt:lpstr>Recover (w ⃗^∗,b^∗) from α ⃗^∗</vt:lpstr>
      <vt:lpstr>Support Vectors</vt:lpstr>
      <vt:lpstr>Nonlinear Transform and  Kernel Tricks</vt:lpstr>
      <vt:lpstr>Primal-Dual Formulations of Hard-Margin SVM</vt:lpstr>
      <vt:lpstr>Nonlinear Transform: z ⃗=Φ(x ⃗)</vt:lpstr>
      <vt:lpstr>Example: 2nd Order Polynomial Transform</vt:lpstr>
      <vt:lpstr>Kernel Functions</vt:lpstr>
      <vt:lpstr>Kernel Trick: Utilize Dual and Kernel Functions</vt:lpstr>
      <vt:lpstr>Recover (w ⃗^∗,b^∗) from α ⃗^∗ with Kernel Tricks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  <vt:lpstr>Summary of What We Talked About So Far</vt:lpstr>
      <vt:lpstr>Kernel Version of Soft-Margin SVM</vt:lpstr>
      <vt:lpstr>Interpretation of Support Vectors</vt:lpstr>
      <vt:lpstr>Another Look at Primal vs. Dual SVM</vt:lpstr>
      <vt:lpstr>Kernel SVM and Radial Basis Functions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4447</cp:revision>
  <cp:lastPrinted>2020-04-07T17:58:30Z</cp:lastPrinted>
  <dcterms:created xsi:type="dcterms:W3CDTF">2017-08-24T15:35:37Z</dcterms:created>
  <dcterms:modified xsi:type="dcterms:W3CDTF">2022-11-10T19:51:36Z</dcterms:modified>
</cp:coreProperties>
</file>